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67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08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ight Triangle 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2380" y="-925"/>
            <a:ext cx="9146380" cy="6858925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19140000">
            <a:off x="817112" y="1730403"/>
            <a:ext cx="5648623" cy="1204306"/>
          </a:xfrm>
        </p:spPr>
        <p:txBody>
          <a:bodyPr bIns="9144"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19140000">
            <a:off x="1212277" y="2470925"/>
            <a:ext cx="6511131" cy="329259"/>
          </a:xfrm>
        </p:spPr>
        <p:txBody>
          <a:bodyPr tIns="9144">
            <a:normAutofit/>
          </a:bodyPr>
          <a:lstStyle>
            <a:lvl1pPr marL="0" indent="0" algn="l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BF595E-C4BE-49C4-AC3C-038A46B6FF5E}" type="datetimeFigureOut">
              <a:rPr lang="ru-RU" smtClean="0"/>
              <a:pPr/>
              <a:t>20.11.2013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4FE14-41A2-4072-88A7-9B90F46FC68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BF595E-C4BE-49C4-AC3C-038A46B6FF5E}" type="datetimeFigureOut">
              <a:rPr lang="ru-RU" smtClean="0"/>
              <a:pPr/>
              <a:t>20.11.2013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4FE14-41A2-4072-88A7-9B90F46FC68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467836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467836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BF595E-C4BE-49C4-AC3C-038A46B6FF5E}" type="datetimeFigureOut">
              <a:rPr lang="ru-RU" smtClean="0"/>
              <a:pPr/>
              <a:t>20.11.2013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4FE14-41A2-4072-88A7-9B90F46FC68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BF595E-C4BE-49C4-AC3C-038A46B6FF5E}" type="datetimeFigureOut">
              <a:rPr lang="ru-RU" smtClean="0"/>
              <a:pPr/>
              <a:t>20.11.2013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4FE14-41A2-4072-88A7-9B90F46FC68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7"/>
          <p:cNvSpPr/>
          <p:nvPr/>
        </p:nvSpPr>
        <p:spPr>
          <a:xfrm>
            <a:off x="-2380" y="-925"/>
            <a:ext cx="9146380" cy="6858925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ight Triangle 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819399" y="1726737"/>
            <a:ext cx="5650992" cy="1207509"/>
          </a:xfrm>
        </p:spPr>
        <p:txBody>
          <a:bodyPr bIns="9144" anchor="b"/>
          <a:lstStyle>
            <a:lvl1pPr algn="l">
              <a:defRPr kumimoji="0" lang="en-US" sz="32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 rot="19140000">
            <a:off x="1216152" y="2468304"/>
            <a:ext cx="6510528" cy="329184"/>
          </a:xfrm>
        </p:spPr>
        <p:txBody>
          <a:bodyPr anchor="t">
            <a:normAutofit/>
          </a:bodyPr>
          <a:lstStyle>
            <a:lvl1pPr marL="0" indent="0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BF595E-C4BE-49C4-AC3C-038A46B6FF5E}" type="datetimeFigureOut">
              <a:rPr lang="ru-RU" smtClean="0"/>
              <a:pPr/>
              <a:t>20.11.2013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4FE14-41A2-4072-88A7-9B90F46FC68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2960" y="1097280"/>
            <a:ext cx="32004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00016" y="1097280"/>
            <a:ext cx="32004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BF595E-C4BE-49C4-AC3C-038A46B6FF5E}" type="datetimeFigureOut">
              <a:rPr lang="ru-RU" smtClean="0"/>
              <a:pPr/>
              <a:t>20.11.2013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4FE14-41A2-4072-88A7-9B90F46FC68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097280"/>
            <a:ext cx="32004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9150" y="1701848"/>
            <a:ext cx="32004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00016" y="1097280"/>
            <a:ext cx="32004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00016" y="1701848"/>
            <a:ext cx="32004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BF595E-C4BE-49C4-AC3C-038A46B6FF5E}" type="datetimeFigureOut">
              <a:rPr lang="ru-RU" smtClean="0"/>
              <a:pPr/>
              <a:t>20.11.2013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4FE14-41A2-4072-88A7-9B90F46FC68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BF595E-C4BE-49C4-AC3C-038A46B6FF5E}" type="datetimeFigureOut">
              <a:rPr lang="ru-RU" smtClean="0"/>
              <a:pPr/>
              <a:t>20.11.2013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4FE14-41A2-4072-88A7-9B90F46FC68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BF595E-C4BE-49C4-AC3C-038A46B6FF5E}" type="datetimeFigureOut">
              <a:rPr lang="ru-RU" smtClean="0"/>
              <a:pPr/>
              <a:t>20.11.2013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4FE14-41A2-4072-88A7-9B90F46FC68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ight Triangle 1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ight Triangle 17"/>
          <p:cNvSpPr/>
          <p:nvPr/>
        </p:nvSpPr>
        <p:spPr>
          <a:xfrm rot="5400000">
            <a:off x="433389" y="-433387"/>
            <a:ext cx="6858000" cy="7724778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784930" y="1576103"/>
            <a:ext cx="5212080" cy="1089427"/>
          </a:xfrm>
        </p:spPr>
        <p:txBody>
          <a:bodyPr bIns="0" anchor="b"/>
          <a:lstStyle>
            <a:lvl1pPr algn="l">
              <a:defRPr kumimoji="0" lang="en-US" sz="2800" b="0" i="0" u="none" strike="noStrike" kern="1200" cap="all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49552" y="2618912"/>
            <a:ext cx="3807779" cy="332468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297954" y="2253385"/>
            <a:ext cx="5794760" cy="623314"/>
          </a:xfrm>
        </p:spPr>
        <p:txBody>
          <a:bodyPr>
            <a:normAutofit/>
          </a:bodyPr>
          <a:lstStyle>
            <a:lvl1pPr marL="0" indent="0">
              <a:buNone/>
              <a:defRPr lang="en-US" sz="1400" b="1" kern="1200" dirty="0" smtClean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BF595E-C4BE-49C4-AC3C-038A46B6FF5E}" type="datetimeFigureOut">
              <a:rPr lang="ru-RU" smtClean="0"/>
              <a:pPr/>
              <a:t>20.11.2013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ln>
            <a:solidFill>
              <a:schemeClr val="tx2"/>
            </a:solidFill>
          </a:ln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D704FE14-41A2-4072-88A7-9B90F46FC68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/>
          </p:cNvSpPr>
          <p:nvPr>
            <p:ph type="pic" sz="quarter" idx="14"/>
          </p:nvPr>
        </p:nvSpPr>
        <p:spPr>
          <a:xfrm>
            <a:off x="2028825" y="0"/>
            <a:ext cx="7115175" cy="6858000"/>
          </a:xfrm>
          <a:custGeom>
            <a:avLst/>
            <a:gdLst>
              <a:gd name="connsiteX0" fmla="*/ 0 w 7104888"/>
              <a:gd name="connsiteY0" fmla="*/ 0 h 6858000"/>
              <a:gd name="connsiteX1" fmla="*/ 7104888 w 7104888"/>
              <a:gd name="connsiteY1" fmla="*/ 0 h 6858000"/>
              <a:gd name="connsiteX2" fmla="*/ 7104888 w 7104888"/>
              <a:gd name="connsiteY2" fmla="*/ 6858000 h 6858000"/>
              <a:gd name="connsiteX3" fmla="*/ 0 w 7104888"/>
              <a:gd name="connsiteY3" fmla="*/ 6858000 h 6858000"/>
              <a:gd name="connsiteX4" fmla="*/ 0 w 7104888"/>
              <a:gd name="connsiteY4" fmla="*/ 0 h 6858000"/>
              <a:gd name="connsiteX0" fmla="*/ 0 w 7104888"/>
              <a:gd name="connsiteY0" fmla="*/ 0 h 6858000"/>
              <a:gd name="connsiteX1" fmla="*/ 5695188 w 7104888"/>
              <a:gd name="connsiteY1" fmla="*/ 0 h 6858000"/>
              <a:gd name="connsiteX2" fmla="*/ 7104888 w 7104888"/>
              <a:gd name="connsiteY2" fmla="*/ 0 h 6858000"/>
              <a:gd name="connsiteX3" fmla="*/ 7104888 w 7104888"/>
              <a:gd name="connsiteY3" fmla="*/ 6858000 h 6858000"/>
              <a:gd name="connsiteX4" fmla="*/ 0 w 7104888"/>
              <a:gd name="connsiteY4" fmla="*/ 6858000 h 6858000"/>
              <a:gd name="connsiteX5" fmla="*/ 0 w 7104888"/>
              <a:gd name="connsiteY5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0287 w 7115175"/>
              <a:gd name="connsiteY4" fmla="*/ 6858000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10287 w 7115175"/>
              <a:gd name="connsiteY5" fmla="*/ 6858000 h 6858000"/>
              <a:gd name="connsiteX6" fmla="*/ 0 w 7115175"/>
              <a:gd name="connsiteY6" fmla="*/ 5048250 h 6858000"/>
              <a:gd name="connsiteX7" fmla="*/ 10287 w 7115175"/>
              <a:gd name="connsiteY7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0 w 7115175"/>
              <a:gd name="connsiteY0" fmla="*/ 504825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115175" h="6858000">
                <a:moveTo>
                  <a:pt x="0" y="5048250"/>
                </a:moveTo>
                <a:lnTo>
                  <a:pt x="5705475" y="0"/>
                </a:lnTo>
                <a:lnTo>
                  <a:pt x="7115175" y="0"/>
                </a:lnTo>
                <a:lnTo>
                  <a:pt x="7115175" y="6858000"/>
                </a:lnTo>
                <a:lnTo>
                  <a:pt x="1533526" y="6848475"/>
                </a:lnTo>
                <a:lnTo>
                  <a:pt x="0" y="50482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</p:spPr>
        <p:txBody>
          <a:bodyPr rIns="182880" anchor="ctr"/>
          <a:lstStyle>
            <a:lvl1pPr algn="r">
              <a:defRPr/>
            </a:lvl1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9" name="Right Triangle 8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 9"/>
          <p:cNvSpPr/>
          <p:nvPr/>
        </p:nvSpPr>
        <p:spPr>
          <a:xfrm>
            <a:off x="0" y="5048250"/>
            <a:ext cx="3571875" cy="1809750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1809750 h 1809750"/>
              <a:gd name="connsiteX1" fmla="*/ 1895475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  <a:gd name="connsiteX0" fmla="*/ 0 w 3571875"/>
              <a:gd name="connsiteY0" fmla="*/ 1809750 h 1809750"/>
              <a:gd name="connsiteX1" fmla="*/ 2038350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71875" h="1809750">
                <a:moveTo>
                  <a:pt x="0" y="1809750"/>
                </a:moveTo>
                <a:lnTo>
                  <a:pt x="2038350" y="0"/>
                </a:lnTo>
                <a:lnTo>
                  <a:pt x="3571875" y="1809750"/>
                </a:lnTo>
                <a:lnTo>
                  <a:pt x="0" y="18097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671197" y="1717501"/>
            <a:ext cx="5486400" cy="867444"/>
          </a:xfrm>
        </p:spPr>
        <p:txBody>
          <a:bodyPr anchor="b"/>
          <a:lstStyle>
            <a:lvl1pPr algn="l">
              <a:defRPr sz="2800" b="0">
                <a:latin typeface="+mj-lt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143479" y="2180529"/>
            <a:ext cx="6096545" cy="740664"/>
          </a:xfrm>
        </p:spPr>
        <p:txBody>
          <a:bodyPr/>
          <a:lstStyle>
            <a:lvl1pPr marL="0" indent="0">
              <a:buNone/>
              <a:defRPr sz="14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BF595E-C4BE-49C4-AC3C-038A46B6FF5E}" type="datetimeFigureOut">
              <a:rPr lang="ru-RU" smtClean="0"/>
              <a:pPr/>
              <a:t>20.11.2013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4FE14-41A2-4072-88A7-9B90F46FC68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>
          <a:xfrm>
            <a:off x="-2382" y="5050633"/>
            <a:ext cx="3574257" cy="1807368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883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050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812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76450 w 3571875"/>
              <a:gd name="connsiteY2" fmla="*/ 22740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245519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38350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2433637 h 2433637"/>
              <a:gd name="connsiteX1" fmla="*/ 257175 w 3571875"/>
              <a:gd name="connsiteY1" fmla="*/ 0 h 2433637"/>
              <a:gd name="connsiteX2" fmla="*/ 2038350 w 3571875"/>
              <a:gd name="connsiteY2" fmla="*/ 628650 h 2433637"/>
              <a:gd name="connsiteX3" fmla="*/ 3571875 w 3571875"/>
              <a:gd name="connsiteY3" fmla="*/ 2433637 h 2433637"/>
              <a:gd name="connsiteX4" fmla="*/ 0 w 3571875"/>
              <a:gd name="connsiteY4" fmla="*/ 2433637 h 2433637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24051 w 3574257"/>
              <a:gd name="connsiteY2" fmla="*/ 3071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40682 w 3574257"/>
              <a:gd name="connsiteY2" fmla="*/ 450057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57351 w 3574257"/>
              <a:gd name="connsiteY2" fmla="*/ 2309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774032 w 3574257"/>
              <a:gd name="connsiteY2" fmla="*/ 161925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69294 w 3574257"/>
              <a:gd name="connsiteY2" fmla="*/ 2143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819275 w 3574257"/>
              <a:gd name="connsiteY2" fmla="*/ 200026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5494 w 3574257"/>
              <a:gd name="connsiteY2" fmla="*/ 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74257" h="1807368">
                <a:moveTo>
                  <a:pt x="2382" y="1807368"/>
                </a:moveTo>
                <a:lnTo>
                  <a:pt x="0" y="0"/>
                </a:lnTo>
                <a:lnTo>
                  <a:pt x="2045494" y="1"/>
                </a:lnTo>
                <a:lnTo>
                  <a:pt x="3574257" y="1807368"/>
                </a:lnTo>
                <a:lnTo>
                  <a:pt x="2382" y="180736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2380" y="5051292"/>
            <a:ext cx="9146380" cy="1806709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  <a:gd name="connsiteX0" fmla="*/ 0 w 3352800"/>
              <a:gd name="connsiteY0" fmla="*/ 2002631 h 2002631"/>
              <a:gd name="connsiteX1" fmla="*/ 754045 w 3352800"/>
              <a:gd name="connsiteY1" fmla="*/ 146832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26618 h 526618"/>
              <a:gd name="connsiteX1" fmla="*/ 980611 w 3352800"/>
              <a:gd name="connsiteY1" fmla="*/ 9368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6888 h 526888"/>
              <a:gd name="connsiteX1" fmla="*/ 744735 w 3352800"/>
              <a:gd name="connsiteY1" fmla="*/ 0 h 526888"/>
              <a:gd name="connsiteX2" fmla="*/ 3352800 w 3352800"/>
              <a:gd name="connsiteY2" fmla="*/ 270 h 526888"/>
              <a:gd name="connsiteX3" fmla="*/ 3352800 w 3352800"/>
              <a:gd name="connsiteY3" fmla="*/ 526888 h 526888"/>
              <a:gd name="connsiteX4" fmla="*/ 0 w 3352800"/>
              <a:gd name="connsiteY4" fmla="*/ 526888 h 526888"/>
              <a:gd name="connsiteX0" fmla="*/ 0 w 3352800"/>
              <a:gd name="connsiteY0" fmla="*/ 526618 h 526618"/>
              <a:gd name="connsiteX1" fmla="*/ 811948 w 3352800"/>
              <a:gd name="connsiteY1" fmla="*/ 6092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966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241069 w 3352800"/>
              <a:gd name="connsiteY2" fmla="*/ 94144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313 h 527313"/>
              <a:gd name="connsiteX1" fmla="*/ 900984 w 3352800"/>
              <a:gd name="connsiteY1" fmla="*/ 97774 h 527313"/>
              <a:gd name="connsiteX2" fmla="*/ 3352800 w 3352800"/>
              <a:gd name="connsiteY2" fmla="*/ 0 h 527313"/>
              <a:gd name="connsiteX3" fmla="*/ 3352800 w 3352800"/>
              <a:gd name="connsiteY3" fmla="*/ 527313 h 527313"/>
              <a:gd name="connsiteX4" fmla="*/ 0 w 3352800"/>
              <a:gd name="connsiteY4" fmla="*/ 527313 h 527313"/>
              <a:gd name="connsiteX0" fmla="*/ 0 w 3352800"/>
              <a:gd name="connsiteY0" fmla="*/ 527584 h 527584"/>
              <a:gd name="connsiteX1" fmla="*/ 748227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527584">
                <a:moveTo>
                  <a:pt x="0" y="527584"/>
                </a:moveTo>
                <a:lnTo>
                  <a:pt x="748227" y="0"/>
                </a:lnTo>
                <a:lnTo>
                  <a:pt x="3352800" y="271"/>
                </a:lnTo>
                <a:lnTo>
                  <a:pt x="3352800" y="527584"/>
                </a:lnTo>
                <a:lnTo>
                  <a:pt x="0" y="527584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22960" y="365760"/>
            <a:ext cx="7520940" cy="54864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100628"/>
            <a:ext cx="7520940" cy="35798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9140000">
            <a:off x="201168" y="5870448"/>
            <a:ext cx="2176272" cy="2011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fld id="{8BBF595E-C4BE-49C4-AC3C-038A46B6FF5E}" type="datetimeFigureOut">
              <a:rPr lang="ru-RU" smtClean="0"/>
              <a:pPr/>
              <a:t>20.11.2013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17514" y="6285122"/>
            <a:ext cx="47244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spc="200" baseline="0"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01038" y="6170822"/>
            <a:ext cx="502920" cy="502920"/>
          </a:xfrm>
          <a:prstGeom prst="ellipse">
            <a:avLst/>
          </a:prstGeom>
          <a:ln w="19050">
            <a:solidFill>
              <a:srgbClr val="FFFFFF"/>
            </a:solidFill>
          </a:ln>
        </p:spPr>
        <p:txBody>
          <a:bodyPr vert="horz" lIns="9144" tIns="9144" rIns="9144" bIns="9144" rtlCol="0" anchor="ctr">
            <a:normAutofit/>
          </a:bodyPr>
          <a:lstStyle>
            <a:lvl1pPr algn="ctr">
              <a:defRPr sz="1650">
                <a:solidFill>
                  <a:srgbClr val="FFFFFF"/>
                </a:solidFill>
              </a:defRPr>
            </a:lvl1pPr>
          </a:lstStyle>
          <a:p>
            <a:fld id="{D704FE14-41A2-4072-88A7-9B90F46FC68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28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ts val="800"/>
        </a:spcBef>
        <a:buFont typeface="Arial" pitchFamily="34" charset="0"/>
        <a:buNone/>
        <a:defRPr sz="16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173736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402336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630936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859536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097280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3533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5819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792224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5.xml"/><Relationship Id="rId4" Type="http://schemas.openxmlformats.org/officeDocument/2006/relationships/tags" Target="../tags/tag4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>
            <p:custDataLst>
              <p:tags r:id="rId2"/>
            </p:custDataLst>
          </p:nvPr>
        </p:nvSpPr>
        <p:spPr>
          <a:xfrm>
            <a:off x="457200" y="279400"/>
            <a:ext cx="8229600" cy="1549400"/>
          </a:xfrm>
          <a:prstGeom prst="rect">
            <a:avLst/>
          </a:prstGeom>
          <a:noFill/>
        </p:spPr>
        <p:txBody>
          <a:bodyPr vert="horz" rtlCol="0" anchor="ctr" anchorCtr="1">
            <a:noAutofit/>
          </a:bodyPr>
          <a:lstStyle/>
          <a:p>
            <a:r>
              <a:rPr lang="ru-RU" sz="2800" b="1" dirty="0" smtClean="0">
                <a:latin typeface="Arial" pitchFamily="34" charset="0"/>
                <a:cs typeface="Arial" pitchFamily="34" charset="0"/>
              </a:rPr>
              <a:t>1. Существуют ли сигареты, которые не приносят вреда?</a:t>
            </a:r>
            <a:br>
              <a:rPr lang="ru-RU" sz="2800" b="1" dirty="0" smtClean="0">
                <a:latin typeface="Arial" pitchFamily="34" charset="0"/>
                <a:cs typeface="Arial" pitchFamily="34" charset="0"/>
              </a:rPr>
            </a:br>
            <a:endParaRPr lang="ru-RU" sz="2800" b="1" dirty="0"/>
          </a:p>
        </p:txBody>
      </p:sp>
      <p:sp>
        <p:nvSpPr>
          <p:cNvPr id="3" name="TextBox 2"/>
          <p:cNvSpPr txBox="1"/>
          <p:nvPr>
            <p:custDataLst>
              <p:tags r:id="rId3"/>
            </p:custDataLst>
          </p:nvPr>
        </p:nvSpPr>
        <p:spPr>
          <a:xfrm>
            <a:off x="1447800" y="2171700"/>
            <a:ext cx="7239000" cy="609600"/>
          </a:xfrm>
          <a:prstGeom prst="rect">
            <a:avLst/>
          </a:prstGeom>
          <a:noFill/>
        </p:spPr>
        <p:txBody>
          <a:bodyPr vert="horz" rtlCol="0" anchor="ctr" anchorCtr="0">
            <a:noAutofit/>
          </a:bodyPr>
          <a:lstStyle/>
          <a:p>
            <a:r>
              <a:rPr lang="ru-RU" dirty="0" smtClean="0">
                <a:latin typeface="Arial" pitchFamily="34" charset="0"/>
                <a:cs typeface="Arial" pitchFamily="34" charset="0"/>
              </a:rPr>
              <a:t>1.  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Сигареты с фильтром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.</a:t>
            </a:r>
            <a:endParaRPr lang="ru-RU" dirty="0"/>
          </a:p>
        </p:txBody>
      </p:sp>
      <p:sp>
        <p:nvSpPr>
          <p:cNvPr id="6" name="TextBox 5"/>
          <p:cNvSpPr txBox="1"/>
          <p:nvPr>
            <p:custDataLst>
              <p:tags r:id="rId4"/>
            </p:custDataLst>
          </p:nvPr>
        </p:nvSpPr>
        <p:spPr>
          <a:xfrm>
            <a:off x="1447800" y="3086100"/>
            <a:ext cx="7239000" cy="609600"/>
          </a:xfrm>
          <a:prstGeom prst="rect">
            <a:avLst/>
          </a:prstGeom>
          <a:noFill/>
        </p:spPr>
        <p:txBody>
          <a:bodyPr vert="horz" rtlCol="0" anchor="ctr" anchorCtr="0">
            <a:noAutofit/>
          </a:bodyPr>
          <a:lstStyle/>
          <a:p>
            <a:r>
              <a:rPr lang="ru-RU" sz="2400" dirty="0" smtClean="0">
                <a:latin typeface="Arial" pitchFamily="34" charset="0"/>
                <a:cs typeface="Arial" pitchFamily="34" charset="0"/>
              </a:rPr>
              <a:t>2. Сигареты 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с низким содержанием никотина.</a:t>
            </a:r>
            <a:endParaRPr lang="ru-RU" sz="2400" dirty="0"/>
          </a:p>
        </p:txBody>
      </p:sp>
      <p:sp>
        <p:nvSpPr>
          <p:cNvPr id="9" name="TextBox 8"/>
          <p:cNvSpPr txBox="1"/>
          <p:nvPr>
            <p:custDataLst>
              <p:tags r:id="rId5"/>
            </p:custDataLst>
          </p:nvPr>
        </p:nvSpPr>
        <p:spPr>
          <a:xfrm>
            <a:off x="1447800" y="4000500"/>
            <a:ext cx="7239000" cy="609600"/>
          </a:xfrm>
          <a:prstGeom prst="rect">
            <a:avLst/>
          </a:prstGeom>
          <a:noFill/>
        </p:spPr>
        <p:txBody>
          <a:bodyPr vert="horz" rtlCol="0" anchor="ctr" anchorCtr="0">
            <a:noAutofit/>
          </a:bodyPr>
          <a:lstStyle/>
          <a:p>
            <a:r>
              <a:rPr lang="ru-RU" sz="2400" dirty="0" smtClean="0">
                <a:latin typeface="Arial" pitchFamily="34" charset="0"/>
                <a:cs typeface="Arial" pitchFamily="34" charset="0"/>
              </a:rPr>
              <a:t>3. Нет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.</a:t>
            </a:r>
            <a:endParaRPr lang="ru-RU" sz="2400" dirty="0"/>
          </a:p>
        </p:txBody>
      </p:sp>
    </p:spTree>
    <p:custDataLst>
      <p:tags r:id="rId1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285728"/>
            <a:ext cx="8258204" cy="6023632"/>
          </a:xfrm>
        </p:spPr>
        <p:txBody>
          <a:bodyPr/>
          <a:lstStyle/>
          <a:p>
            <a:pPr lvl="0">
              <a:buNone/>
            </a:pPr>
            <a:r>
              <a:rPr lang="ru-RU" sz="4400" dirty="0" smtClean="0"/>
              <a:t>10. Курение помогает расслабиться, когда человек нервничает </a:t>
            </a:r>
          </a:p>
          <a:p>
            <a:pPr lvl="0">
              <a:buNone/>
            </a:pPr>
            <a:endParaRPr lang="ru-RU" sz="4400" dirty="0" smtClean="0"/>
          </a:p>
          <a:p>
            <a:pPr lvl="0">
              <a:lnSpc>
                <a:spcPct val="200000"/>
              </a:lnSpc>
              <a:buNone/>
            </a:pPr>
            <a:r>
              <a:rPr lang="ru-RU" sz="3200" dirty="0" smtClean="0"/>
              <a:t>1. Да</a:t>
            </a:r>
          </a:p>
          <a:p>
            <a:pPr lvl="0">
              <a:lnSpc>
                <a:spcPct val="200000"/>
              </a:lnSpc>
              <a:buNone/>
            </a:pPr>
            <a:r>
              <a:rPr lang="ru-RU" sz="3200" dirty="0" smtClean="0"/>
              <a:t>2. Нет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142852"/>
            <a:ext cx="8401080" cy="6166508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sz="5200" b="1" dirty="0" smtClean="0"/>
              <a:t>2. </a:t>
            </a:r>
            <a:r>
              <a:rPr lang="ru-RU" sz="4800" b="1" dirty="0" smtClean="0"/>
              <a:t>Сколько процентов вредных веществ способен задержать сигаретный фильтр?</a:t>
            </a:r>
          </a:p>
          <a:p>
            <a:pPr>
              <a:buNone/>
            </a:pPr>
            <a:endParaRPr lang="ru-RU" sz="1400" b="1" dirty="0" smtClean="0"/>
          </a:p>
          <a:p>
            <a:pPr>
              <a:lnSpc>
                <a:spcPct val="200000"/>
              </a:lnSpc>
              <a:buNone/>
            </a:pPr>
            <a:r>
              <a:rPr lang="ru-RU" dirty="0" smtClean="0"/>
              <a:t/>
            </a:r>
            <a:br>
              <a:rPr lang="ru-RU" dirty="0" smtClean="0"/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             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Не более 20%.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             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40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%.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3.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             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100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%.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42852"/>
            <a:ext cx="8472518" cy="6166508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4400" b="1" dirty="0" smtClean="0"/>
              <a:t>3. Какие заболевания считаются наиболее связанными с курением?</a:t>
            </a:r>
            <a:r>
              <a:rPr lang="ru-RU" b="1" dirty="0" smtClean="0"/>
              <a:t/>
            </a:r>
            <a:br>
              <a:rPr lang="ru-RU" b="1" dirty="0" smtClean="0"/>
            </a:br>
            <a:endParaRPr lang="ru-RU" b="1" dirty="0" smtClean="0"/>
          </a:p>
          <a:p>
            <a:pPr>
              <a:lnSpc>
                <a:spcPct val="200000"/>
              </a:lnSpc>
              <a:buNone/>
            </a:pPr>
            <a:r>
              <a:rPr lang="ru-RU" sz="2800" b="1" dirty="0" smtClean="0"/>
              <a:t>   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. Аллергия.</a:t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2. Рак лёгкого.</a:t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3. Гастрит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142852"/>
            <a:ext cx="8329642" cy="6166508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4400" b="1" dirty="0" smtClean="0"/>
              <a:t>4. Что происходит с физическими возможностями человека, который курит?</a:t>
            </a:r>
            <a:r>
              <a:rPr lang="ru-RU" b="1" dirty="0" smtClean="0"/>
              <a:t/>
            </a:r>
            <a:br>
              <a:rPr lang="ru-RU" b="1" dirty="0" smtClean="0"/>
            </a:br>
            <a:endParaRPr lang="ru-RU" b="1" dirty="0" smtClean="0"/>
          </a:p>
          <a:p>
            <a:pPr>
              <a:buNone/>
            </a:pPr>
            <a:endParaRPr lang="ru-RU" b="1" dirty="0" smtClean="0"/>
          </a:p>
          <a:p>
            <a:pPr>
              <a:lnSpc>
                <a:spcPct val="200000"/>
              </a:lnSpc>
              <a:buNone/>
            </a:pPr>
            <a:r>
              <a:rPr lang="ru-RU" b="1" dirty="0" smtClean="0"/>
              <a:t>     </a:t>
            </a:r>
            <a:r>
              <a:rPr lang="ru-RU" dirty="0" smtClean="0"/>
              <a:t>1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 Они повышаются.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2. Они понижаются.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3. Не изменяются.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142852"/>
            <a:ext cx="8186766" cy="6166508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4400" b="1" dirty="0" smtClean="0"/>
              <a:t>5. Что такое пассивное курение?</a:t>
            </a:r>
          </a:p>
          <a:p>
            <a:pPr>
              <a:buNone/>
            </a:pPr>
            <a:endParaRPr lang="ru-RU" sz="4400" b="1" dirty="0" smtClean="0"/>
          </a:p>
          <a:p>
            <a:pPr>
              <a:lnSpc>
                <a:spcPct val="200000"/>
              </a:lnSpc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   1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. Нахождение в помещении, где курят.</a:t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2. Когда куришь за компанию.</a:t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3. Когда активно не затягиваешься сигаретой.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214290"/>
            <a:ext cx="8258204" cy="6095070"/>
          </a:xfrm>
        </p:spPr>
        <p:txBody>
          <a:bodyPr/>
          <a:lstStyle/>
          <a:p>
            <a:pPr>
              <a:buNone/>
            </a:pPr>
            <a:r>
              <a:rPr lang="ru-RU" sz="4400" b="1" dirty="0" smtClean="0"/>
              <a:t>6. Что вреднее?</a:t>
            </a:r>
            <a:r>
              <a:rPr lang="ru-RU" b="1" dirty="0" smtClean="0"/>
              <a:t/>
            </a:r>
            <a:br>
              <a:rPr lang="ru-RU" b="1" dirty="0" smtClean="0"/>
            </a:br>
            <a:endParaRPr lang="ru-RU" b="1" dirty="0" smtClean="0"/>
          </a:p>
          <a:p>
            <a:pPr>
              <a:buNone/>
            </a:pPr>
            <a:endParaRPr lang="ru-RU" b="1" dirty="0" smtClean="0"/>
          </a:p>
          <a:p>
            <a:pPr>
              <a:lnSpc>
                <a:spcPct val="200000"/>
              </a:lnSpc>
              <a:buNone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1. Дым от сигареты.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2. Дым от газовой горелки.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3. Выхлопные газы.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260648"/>
            <a:ext cx="8186766" cy="6023632"/>
          </a:xfrm>
        </p:spPr>
        <p:txBody>
          <a:bodyPr/>
          <a:lstStyle/>
          <a:p>
            <a:pPr>
              <a:buNone/>
            </a:pPr>
            <a:r>
              <a:rPr lang="ru-RU" sz="4400" b="1" dirty="0" smtClean="0"/>
              <a:t>7. На сколько лет рискуют раньше умереть женщины, мужья которых курят?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 smtClean="0"/>
          </a:p>
          <a:p>
            <a:pPr>
              <a:lnSpc>
                <a:spcPct val="200000"/>
              </a:lnSpc>
              <a:buNone/>
            </a:pPr>
            <a:r>
              <a:rPr lang="ru-RU" dirty="0" smtClean="0"/>
              <a:t>   </a:t>
            </a:r>
            <a:r>
              <a:rPr lang="ru-RU" dirty="0" smtClean="0"/>
              <a:t>  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1. На 4 года.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2. На 10 лет.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3. На 15 лет.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285728"/>
            <a:ext cx="8186766" cy="6023632"/>
          </a:xfrm>
        </p:spPr>
        <p:txBody>
          <a:bodyPr>
            <a:normAutofit fontScale="85000" lnSpcReduction="10000"/>
          </a:bodyPr>
          <a:lstStyle/>
          <a:p>
            <a:pPr>
              <a:lnSpc>
                <a:spcPct val="120000"/>
              </a:lnSpc>
              <a:buNone/>
            </a:pPr>
            <a:r>
              <a:rPr lang="ru-RU" sz="5200" b="1" dirty="0" smtClean="0"/>
              <a:t>8. Если человек начал курить в 15 лет, на сколько в среднем уменьшается продолжительность его жизни?</a:t>
            </a:r>
          </a:p>
          <a:p>
            <a:pPr>
              <a:lnSpc>
                <a:spcPct val="200000"/>
              </a:lnSpc>
              <a:buNone/>
            </a:pP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   1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. На 1-2 года.</a:t>
            </a:r>
            <a:br>
              <a:rPr lang="ru-RU" sz="2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2. На 5-6 лет.</a:t>
            </a:r>
            <a:br>
              <a:rPr lang="ru-RU" sz="2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3. На 8 лет и более.</a:t>
            </a:r>
            <a:br>
              <a:rPr lang="ru-RU" sz="2600" dirty="0" smtClean="0">
                <a:latin typeface="Times New Roman" pitchFamily="18" charset="0"/>
                <a:cs typeface="Times New Roman" pitchFamily="18" charset="0"/>
              </a:rPr>
            </a:br>
            <a:endParaRPr lang="ru-RU" sz="2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428604"/>
            <a:ext cx="8258204" cy="5880756"/>
          </a:xfrm>
        </p:spPr>
        <p:txBody>
          <a:bodyPr/>
          <a:lstStyle/>
          <a:p>
            <a:pPr>
              <a:buNone/>
            </a:pPr>
            <a:r>
              <a:rPr lang="ru-RU" sz="4400" dirty="0" smtClean="0"/>
              <a:t>9. Физические упражнения нейтрализуют вред, наносимый курением. </a:t>
            </a:r>
          </a:p>
          <a:p>
            <a:pPr marL="651510" indent="-514350">
              <a:lnSpc>
                <a:spcPct val="200000"/>
              </a:lnSpc>
              <a:buNone/>
            </a:pPr>
            <a:r>
              <a:rPr lang="ru-RU" sz="3200" dirty="0" smtClean="0"/>
              <a:t>1</a:t>
            </a:r>
            <a:r>
              <a:rPr lang="ru-RU" sz="3200" dirty="0" smtClean="0"/>
              <a:t>. Да</a:t>
            </a:r>
          </a:p>
          <a:p>
            <a:pPr marL="651510" indent="-514350">
              <a:lnSpc>
                <a:spcPct val="200000"/>
              </a:lnSpc>
              <a:buNone/>
            </a:pPr>
            <a:r>
              <a:rPr lang="ru-RU" sz="3200" dirty="0" smtClean="0"/>
              <a:t>2. Нет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QUESTION TYPE" val="ABC"/>
  <p:tag name="QUESTION WEIGHT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QUESTION TEXTBOX" val="QUESTION TEXTBOX"/>
  <p:tag name="QUESTION TEXT" val="Текст вопроса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NSWER TEXT" val="введите текст"/>
  <p:tag name="ANSWER TEXTBOX" val="A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NSWER TEXT" val="введите текст"/>
  <p:tag name="ANSWER TEXTBOX" val="B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NSWER TEXT" val="введите текст"/>
  <p:tag name="ANSWER TEXTBOX" val="C"/>
</p:tagLst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Углы">
  <a:themeElements>
    <a:clrScheme name="Углы">
      <a:dk1>
        <a:srgbClr val="000000"/>
      </a:dk1>
      <a:lt1>
        <a:srgbClr val="FFFFFF"/>
      </a:lt1>
      <a:dk2>
        <a:srgbClr val="434342"/>
      </a:dk2>
      <a:lt2>
        <a:srgbClr val="CDD7D9"/>
      </a:lt2>
      <a:accent1>
        <a:srgbClr val="797B7E"/>
      </a:accent1>
      <a:accent2>
        <a:srgbClr val="F96A1B"/>
      </a:accent2>
      <a:accent3>
        <a:srgbClr val="08A1D9"/>
      </a:accent3>
      <a:accent4>
        <a:srgbClr val="7C984A"/>
      </a:accent4>
      <a:accent5>
        <a:srgbClr val="C2AD8D"/>
      </a:accent5>
      <a:accent6>
        <a:srgbClr val="506E94"/>
      </a:accent6>
      <a:hlink>
        <a:srgbClr val="5F5F5F"/>
      </a:hlink>
      <a:folHlink>
        <a:srgbClr val="969696"/>
      </a:folHlink>
    </a:clrScheme>
    <a:fontScheme name="Углы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微软雅黑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ＭＳ Ｐゴシック"/>
        <a:font script="Hang" typeface="맑은 고딕"/>
        <a:font script="Hans" typeface="隶书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Углы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20400000"/>
            </a:lightRig>
          </a:scene3d>
          <a:sp3d contourW="6350">
            <a:bevelT w="41275" h="19050" prst="angle"/>
            <a:contourClr>
              <a:schemeClr val="phClr">
                <a:shade val="25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90000"/>
                <a:shade val="85000"/>
              </a:schemeClr>
              <a:schemeClr val="phClr">
                <a:tint val="95000"/>
                <a:shade val="99000"/>
              </a:schemeClr>
            </a:duotone>
          </a:blip>
          <a:tile tx="0" ty="0" sx="100000" sy="10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tint val="93000"/>
                <a:shade val="85000"/>
              </a:schemeClr>
              <a:schemeClr val="phClr">
                <a:tint val="96000"/>
                <a:shade val="99000"/>
              </a:schemeClr>
            </a:duotone>
          </a:blip>
          <a:tile tx="0" ty="0" sx="90000" sy="9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Angles</Template>
  <TotalTime>64</TotalTime>
  <Words>155</Words>
  <Application>Microsoft Office PowerPoint</Application>
  <PresentationFormat>Экран (4:3)</PresentationFormat>
  <Paragraphs>29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Углы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SCHOOL5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2. Существуют ли сигареты, которые не приносят вреда? 1. Сигареты с фильтром. 2. Сигареты с низким содержанием никотина. 3. Нет. </dc:title>
  <dc:creator>u01</dc:creator>
  <cp:lastModifiedBy>Ольга</cp:lastModifiedBy>
  <cp:revision>10</cp:revision>
  <dcterms:created xsi:type="dcterms:W3CDTF">2013-03-11T11:09:52Z</dcterms:created>
  <dcterms:modified xsi:type="dcterms:W3CDTF">2013-11-20T14:56:19Z</dcterms:modified>
</cp:coreProperties>
</file>